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Lexen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exen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exen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ddfa65fa5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ddfa65fa5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ddfa65fa52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ddfa65fa52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ddfa65fa5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ddfa65fa5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ddfa65fa52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ddfa65fa52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ddfa65fa52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ddfa65fa52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ddede03cc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ddede03cc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ddede03cc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ddede03cc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ddede03cc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ddede03cc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ddede03cc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ddede03cc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ddede03cc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ddede03cc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ddede03cc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ddede03cc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dfa65fa5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dfa65fa5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ddfa65fa5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ddfa65fa5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9D99B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4475"/>
            <a:ext cx="9144003" cy="518797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572000" y="4439775"/>
            <a:ext cx="4402500" cy="496200"/>
          </a:xfrm>
          <a:prstGeom prst="rect">
            <a:avLst/>
          </a:prstGeom>
          <a:gradFill>
            <a:gsLst>
              <a:gs pos="0">
                <a:srgbClr val="614E6C"/>
              </a:gs>
              <a:gs pos="100000">
                <a:srgbClr val="093153"/>
              </a:gs>
            </a:gsLst>
            <a:lin ang="5400012" scaled="0"/>
          </a:gra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2"/>
                </a:solidFill>
              </a:rPr>
              <a:t>MVP- Produto </a:t>
            </a:r>
            <a:r>
              <a:rPr lang="pt-BR" sz="2600">
                <a:solidFill>
                  <a:schemeClr val="lt2"/>
                </a:solidFill>
              </a:rPr>
              <a:t>mínimo</a:t>
            </a:r>
            <a:r>
              <a:rPr lang="pt-BR" sz="2600">
                <a:solidFill>
                  <a:schemeClr val="lt2"/>
                </a:solidFill>
              </a:rPr>
              <a:t> </a:t>
            </a:r>
            <a:r>
              <a:rPr lang="pt-BR" sz="2600">
                <a:solidFill>
                  <a:schemeClr val="lt2"/>
                </a:solidFill>
              </a:rPr>
              <a:t>viável</a:t>
            </a:r>
            <a:endParaRPr sz="2600">
              <a:solidFill>
                <a:schemeClr val="lt2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5899450" cy="331844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711500" y="5099025"/>
            <a:ext cx="846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-912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2"/>
          <p:cNvSpPr/>
          <p:nvPr/>
        </p:nvSpPr>
        <p:spPr>
          <a:xfrm rot="5400000">
            <a:off x="2245600" y="-2245350"/>
            <a:ext cx="815400" cy="5306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2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Nível</a:t>
            </a: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 de esforço X Valor de </a:t>
            </a: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negócio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00" y="877675"/>
            <a:ext cx="7382750" cy="4333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148225" y="949975"/>
            <a:ext cx="91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Esforço</a:t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3" name="Google Shape;203;p22"/>
          <p:cNvSpPr txBox="1"/>
          <p:nvPr/>
        </p:nvSpPr>
        <p:spPr>
          <a:xfrm>
            <a:off x="7470975" y="4744200"/>
            <a:ext cx="167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Valor de </a:t>
            </a: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negócio</a:t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4" name="Google Shape;204;p22"/>
          <p:cNvSpPr txBox="1"/>
          <p:nvPr/>
        </p:nvSpPr>
        <p:spPr>
          <a:xfrm>
            <a:off x="882125" y="4744200"/>
            <a:ext cx="7817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                      </a:t>
            </a:r>
            <a:r>
              <a:rPr lang="pt-BR" sz="17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$                                  $$                                $$$</a:t>
            </a:r>
            <a:endParaRPr sz="17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393025" y="1628725"/>
            <a:ext cx="420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</a:t>
            </a:r>
            <a:endParaRPr sz="19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6" name="Google Shape;206;p22"/>
          <p:cNvSpPr txBox="1"/>
          <p:nvPr/>
        </p:nvSpPr>
        <p:spPr>
          <a:xfrm>
            <a:off x="285000" y="2673525"/>
            <a:ext cx="597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EE</a:t>
            </a:r>
            <a:endParaRPr/>
          </a:p>
        </p:txBody>
      </p:sp>
      <p:sp>
        <p:nvSpPr>
          <p:cNvPr id="207" name="Google Shape;207;p22"/>
          <p:cNvSpPr txBox="1"/>
          <p:nvPr/>
        </p:nvSpPr>
        <p:spPr>
          <a:xfrm>
            <a:off x="237450" y="3894925"/>
            <a:ext cx="692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EEE</a:t>
            </a:r>
            <a:endParaRPr/>
          </a:p>
        </p:txBody>
      </p:sp>
      <p:sp>
        <p:nvSpPr>
          <p:cNvPr id="208" name="Google Shape;208;p22"/>
          <p:cNvSpPr txBox="1"/>
          <p:nvPr/>
        </p:nvSpPr>
        <p:spPr>
          <a:xfrm>
            <a:off x="3424750" y="3610075"/>
            <a:ext cx="1881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Colocar imagens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Sistema de pontuação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5636375" y="1326950"/>
            <a:ext cx="1881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Sistemas de </a:t>
            </a:r>
            <a:r>
              <a:rPr lang="pt-BR">
                <a:solidFill>
                  <a:schemeClr val="lt1"/>
                </a:solidFill>
              </a:rPr>
              <a:t>múltiplas</a:t>
            </a:r>
            <a:r>
              <a:rPr lang="pt-BR">
                <a:solidFill>
                  <a:schemeClr val="lt1"/>
                </a:solidFill>
              </a:rPr>
              <a:t> escolhas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0" name="Google Shape;210;p22"/>
          <p:cNvSpPr txBox="1"/>
          <p:nvPr/>
        </p:nvSpPr>
        <p:spPr>
          <a:xfrm>
            <a:off x="5649000" y="3715450"/>
            <a:ext cx="204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Histórias alternativas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1" name="Google Shape;211;p22"/>
          <p:cNvSpPr txBox="1"/>
          <p:nvPr/>
        </p:nvSpPr>
        <p:spPr>
          <a:xfrm>
            <a:off x="5598450" y="2413775"/>
            <a:ext cx="181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Fazer com que o jogo seja divertido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2" name="Google Shape;212;p22"/>
          <p:cNvSpPr txBox="1"/>
          <p:nvPr/>
        </p:nvSpPr>
        <p:spPr>
          <a:xfrm>
            <a:off x="3424750" y="1326950"/>
            <a:ext cx="2047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Aplicação do conhecimento em atividades do dia a dia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3" name="Google Shape;213;p22"/>
          <p:cNvSpPr txBox="1"/>
          <p:nvPr/>
        </p:nvSpPr>
        <p:spPr>
          <a:xfrm>
            <a:off x="1329975" y="2687100"/>
            <a:ext cx="167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Tela inicial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4" name="Google Shape;214;p22"/>
          <p:cNvSpPr txBox="1"/>
          <p:nvPr/>
        </p:nvSpPr>
        <p:spPr>
          <a:xfrm>
            <a:off x="3637100" y="2632825"/>
            <a:ext cx="181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Criar várias fases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5" name="Google Shape;215;p22"/>
          <p:cNvSpPr txBox="1"/>
          <p:nvPr/>
        </p:nvSpPr>
        <p:spPr>
          <a:xfrm>
            <a:off x="1207850" y="1397850"/>
            <a:ext cx="181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Revisão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3"/>
          <p:cNvSpPr/>
          <p:nvPr/>
        </p:nvSpPr>
        <p:spPr>
          <a:xfrm rot="5400000">
            <a:off x="548475" y="-548250"/>
            <a:ext cx="815400" cy="191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3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Jornadas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3" name="Google Shape;223;p23"/>
          <p:cNvSpPr txBox="1"/>
          <p:nvPr/>
        </p:nvSpPr>
        <p:spPr>
          <a:xfrm>
            <a:off x="391775" y="1048925"/>
            <a:ext cx="227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Gabriel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4" name="Google Shape;224;p23"/>
          <p:cNvSpPr txBox="1"/>
          <p:nvPr/>
        </p:nvSpPr>
        <p:spPr>
          <a:xfrm>
            <a:off x="3511975" y="693900"/>
            <a:ext cx="5527800" cy="3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7:00 - Acorda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7:30 - Vai para a escola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12:30 - Saí da escola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13:00 - Almoça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13:30 - 15:00 - Faz tarefas da escola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pt-BR" sz="1600">
                <a:solidFill>
                  <a:schemeClr val="accent6"/>
                </a:solidFill>
              </a:rPr>
              <a:t>15:00 - 18:00 - Tempo livre - Uso do Aplicativo</a:t>
            </a:r>
            <a:endParaRPr sz="1600">
              <a:solidFill>
                <a:schemeClr val="accent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18:00 - janta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18:30 - tomar banho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pt-BR" sz="1600">
                <a:solidFill>
                  <a:schemeClr val="accent6"/>
                </a:solidFill>
              </a:rPr>
              <a:t>19:00 - 21:00 - Tempo livre - Uso do Aplicativo</a:t>
            </a:r>
            <a:endParaRPr sz="1600">
              <a:solidFill>
                <a:schemeClr val="accent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21:00  - Dormir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225" name="Google Shape;22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900" y="1104900"/>
            <a:ext cx="4040425" cy="40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4"/>
          <p:cNvSpPr/>
          <p:nvPr/>
        </p:nvSpPr>
        <p:spPr>
          <a:xfrm rot="5400000">
            <a:off x="548475" y="-548250"/>
            <a:ext cx="815400" cy="191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4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Jornadas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442325" y="1099475"/>
            <a:ext cx="288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Elaine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4" name="Google Shape;234;p24"/>
          <p:cNvSpPr txBox="1"/>
          <p:nvPr/>
        </p:nvSpPr>
        <p:spPr>
          <a:xfrm>
            <a:off x="3489750" y="879463"/>
            <a:ext cx="58203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7:00 - Acorda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7:30 - Toma banho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8:00 - Faz tarefas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pt-BR" sz="1600">
                <a:solidFill>
                  <a:schemeClr val="accent6"/>
                </a:solidFill>
              </a:rPr>
              <a:t>10:00 - 12:00 - Tempo livre - Uso do Aplicativo</a:t>
            </a:r>
            <a:endParaRPr sz="1600">
              <a:solidFill>
                <a:schemeClr val="accent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12:00 - Almoço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12:30 - 18:30 - Escola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19:00 - janta 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pt-BR" sz="1600">
                <a:solidFill>
                  <a:schemeClr val="accent6"/>
                </a:solidFill>
              </a:rPr>
              <a:t>19:30 - 21:00 - Tempo livre - Uso do Aplicativo</a:t>
            </a:r>
            <a:endParaRPr sz="1600">
              <a:solidFill>
                <a:schemeClr val="accent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21:00  - Dormir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235" name="Google Shape;23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" y="1202898"/>
            <a:ext cx="3940576" cy="394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5"/>
          <p:cNvSpPr/>
          <p:nvPr/>
        </p:nvSpPr>
        <p:spPr>
          <a:xfrm rot="5400000">
            <a:off x="548475" y="-548250"/>
            <a:ext cx="815400" cy="191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5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Jornadas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3" name="Google Shape;243;p25"/>
          <p:cNvSpPr txBox="1"/>
          <p:nvPr/>
        </p:nvSpPr>
        <p:spPr>
          <a:xfrm>
            <a:off x="290675" y="1175300"/>
            <a:ext cx="269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Juliano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4" name="Google Shape;244;p25"/>
          <p:cNvSpPr txBox="1"/>
          <p:nvPr/>
        </p:nvSpPr>
        <p:spPr>
          <a:xfrm>
            <a:off x="3521800" y="693900"/>
            <a:ext cx="5990100" cy="3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7:00 - Acorda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7:30 - Vai para a escola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12:30 - Saí da escola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13:00 - Almoça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13:30 - 15:00 - Faz tarefas da escola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pt-BR" sz="1600">
                <a:solidFill>
                  <a:schemeClr val="accent6"/>
                </a:solidFill>
              </a:rPr>
              <a:t>15:00 - 18:00 - Tempo livre - Uso do Aplicativo</a:t>
            </a:r>
            <a:endParaRPr sz="1600">
              <a:solidFill>
                <a:schemeClr val="accent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18:00 - janta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18:30 - tomar banho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pt-BR" sz="1600">
                <a:solidFill>
                  <a:schemeClr val="accent6"/>
                </a:solidFill>
              </a:rPr>
              <a:t>19:00 - 21:00 - Tempo livre - Uso do Aplicativo</a:t>
            </a:r>
            <a:endParaRPr sz="1600">
              <a:solidFill>
                <a:schemeClr val="accent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pt-BR" sz="1600">
                <a:solidFill>
                  <a:schemeClr val="lt1"/>
                </a:solidFill>
              </a:rPr>
              <a:t>21:00  - Dormir</a:t>
            </a:r>
            <a:endParaRPr sz="1600"/>
          </a:p>
        </p:txBody>
      </p:sp>
      <p:pic>
        <p:nvPicPr>
          <p:cNvPr id="245" name="Google Shape;24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78475"/>
            <a:ext cx="4065025" cy="406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6"/>
          <p:cNvSpPr/>
          <p:nvPr/>
        </p:nvSpPr>
        <p:spPr>
          <a:xfrm rot="5400000">
            <a:off x="359200" y="-358950"/>
            <a:ext cx="815400" cy="153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Ondas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3" name="Google Shape;253;p26"/>
          <p:cNvSpPr txBox="1"/>
          <p:nvPr/>
        </p:nvSpPr>
        <p:spPr>
          <a:xfrm>
            <a:off x="366500" y="883000"/>
            <a:ext cx="8227200" cy="3986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exend"/>
              <a:buChar char="●"/>
            </a:pPr>
            <a:r>
              <a:rPr lang="pt-BR" sz="1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1° Onda - </a:t>
            </a:r>
            <a:endParaRPr sz="19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9250" lvl="0" marL="457200" rtl="0" algn="l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exend"/>
              <a:buChar char="●"/>
            </a:pPr>
            <a:r>
              <a:rPr lang="pt-BR" sz="1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2° Onda -</a:t>
            </a:r>
            <a:endParaRPr sz="19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9250" lvl="0" marL="457200" rtl="0" algn="l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exend"/>
              <a:buChar char="●"/>
            </a:pPr>
            <a:r>
              <a:rPr lang="pt-BR" sz="1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3° Onda - </a:t>
            </a:r>
            <a:endParaRPr sz="19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 sz="1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4° Onda -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2242575" y="3032038"/>
            <a:ext cx="1791300" cy="1099200"/>
          </a:xfrm>
          <a:prstGeom prst="rect">
            <a:avLst/>
          </a:prstGeom>
          <a:solidFill>
            <a:srgbClr val="EFEF6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Inserir imagens</a:t>
            </a:r>
            <a:endParaRPr/>
          </a:p>
        </p:txBody>
      </p:sp>
      <p:sp>
        <p:nvSpPr>
          <p:cNvPr id="255" name="Google Shape;255;p26"/>
          <p:cNvSpPr/>
          <p:nvPr/>
        </p:nvSpPr>
        <p:spPr>
          <a:xfrm>
            <a:off x="4137850" y="3032038"/>
            <a:ext cx="1791300" cy="1099200"/>
          </a:xfrm>
          <a:prstGeom prst="rect">
            <a:avLst/>
          </a:prstGeom>
          <a:solidFill>
            <a:srgbClr val="EFEF6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criação do sistema de pontos</a:t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>
            <a:off x="2242575" y="549613"/>
            <a:ext cx="1791300" cy="1099200"/>
          </a:xfrm>
          <a:prstGeom prst="rect">
            <a:avLst/>
          </a:prstGeom>
          <a:solidFill>
            <a:srgbClr val="76F27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>
                <a:solidFill>
                  <a:schemeClr val="dk1"/>
                </a:solidFill>
              </a:rPr>
              <a:t> elaborar questões matemáticas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4137850" y="549613"/>
            <a:ext cx="1791300" cy="1099200"/>
          </a:xfrm>
          <a:prstGeom prst="rect">
            <a:avLst/>
          </a:prstGeom>
          <a:solidFill>
            <a:srgbClr val="76F27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>
                <a:solidFill>
                  <a:schemeClr val="dk1"/>
                </a:solidFill>
              </a:rPr>
              <a:t> criação do roteiro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4137850" y="1850363"/>
            <a:ext cx="1791300" cy="1099200"/>
          </a:xfrm>
          <a:prstGeom prst="rect">
            <a:avLst/>
          </a:prstGeom>
          <a:solidFill>
            <a:srgbClr val="EFEF6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>
                <a:solidFill>
                  <a:schemeClr val="dk1"/>
                </a:solidFill>
              </a:rPr>
              <a:t>Criação de imagens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6033125" y="549613"/>
            <a:ext cx="1791300" cy="1099200"/>
          </a:xfrm>
          <a:prstGeom prst="rect">
            <a:avLst/>
          </a:prstGeom>
          <a:solidFill>
            <a:srgbClr val="EA606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 </a:t>
            </a:r>
            <a:r>
              <a:rPr lang="pt-BR">
                <a:solidFill>
                  <a:schemeClr val="dk1"/>
                </a:solidFill>
              </a:rPr>
              <a:t>Gerar histórias alternativas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2242575" y="4213723"/>
            <a:ext cx="1791300" cy="929700"/>
          </a:xfrm>
          <a:prstGeom prst="rect">
            <a:avLst/>
          </a:prstGeom>
          <a:solidFill>
            <a:srgbClr val="76F27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>
                <a:solidFill>
                  <a:schemeClr val="dk1"/>
                </a:solidFill>
              </a:rPr>
              <a:t>Revisão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2242575" y="1850363"/>
            <a:ext cx="1791300" cy="1099200"/>
          </a:xfrm>
          <a:prstGeom prst="rect">
            <a:avLst/>
          </a:prstGeom>
          <a:solidFill>
            <a:srgbClr val="EFEF6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>
                <a:solidFill>
                  <a:schemeClr val="dk1"/>
                </a:solidFill>
              </a:rPr>
              <a:t>Criação da tela de introdução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6033125" y="1850375"/>
            <a:ext cx="1791300" cy="1099200"/>
          </a:xfrm>
          <a:prstGeom prst="rect">
            <a:avLst/>
          </a:prstGeom>
          <a:solidFill>
            <a:srgbClr val="76F27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>
                <a:solidFill>
                  <a:schemeClr val="dk1"/>
                </a:solidFill>
              </a:rPr>
              <a:t> criação do sistemas de </a:t>
            </a:r>
            <a:r>
              <a:rPr lang="pt-BR">
                <a:solidFill>
                  <a:schemeClr val="dk1"/>
                </a:solidFill>
              </a:rPr>
              <a:t>múltipla</a:t>
            </a:r>
            <a:r>
              <a:rPr lang="pt-BR">
                <a:solidFill>
                  <a:schemeClr val="dk1"/>
                </a:solidFill>
              </a:rPr>
              <a:t> escolha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" name="Google Shape;263;p26"/>
          <p:cNvSpPr/>
          <p:nvPr/>
        </p:nvSpPr>
        <p:spPr>
          <a:xfrm>
            <a:off x="6033125" y="3032038"/>
            <a:ext cx="1791300" cy="1099200"/>
          </a:xfrm>
          <a:prstGeom prst="rect">
            <a:avLst/>
          </a:prstGeom>
          <a:solidFill>
            <a:srgbClr val="76F27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BR">
                <a:solidFill>
                  <a:schemeClr val="dk1"/>
                </a:solidFill>
              </a:rPr>
              <a:t> criação de fases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 rot="5400000">
            <a:off x="1156150" y="-1156050"/>
            <a:ext cx="815400" cy="312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V</a:t>
            </a: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isão do produto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732850" y="1187425"/>
            <a:ext cx="7749000" cy="38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Para alunos do ensino médio da rede pública da escola Bento de Abreu Sampaio Vidal, cujo modelo de ensino da matéria de matemática ainda segue o padrão, que pode ser desinteressante e muito pouco atrativo para os alunos,  o Cosmos Learning é um jogo educativo que proporciona um ensino de matemática rico em entretenimento baseado na apresentação de uma história sobre um viajante espacial.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Diferentemente da maior parte dos jogos educacionais matemáticos existentes no mercado, que são desinteressantes e em sua maior parte, voltados ao público infantil, o “Cosmos Learning” é engajante, divertido e voltado para alunos de 12 a 17 anos .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-912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 rot="5400000">
            <a:off x="1771450" y="-1771050"/>
            <a:ext cx="815400" cy="435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É / NÃO É - FAZ / NÃO FAZ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 flipH="1">
            <a:off x="4567950" y="933975"/>
            <a:ext cx="8100" cy="3794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5"/>
          <p:cNvCxnSpPr/>
          <p:nvPr/>
        </p:nvCxnSpPr>
        <p:spPr>
          <a:xfrm>
            <a:off x="919000" y="2801500"/>
            <a:ext cx="6951900" cy="29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" name="Google Shape;75;p15"/>
          <p:cNvSpPr txBox="1"/>
          <p:nvPr/>
        </p:nvSpPr>
        <p:spPr>
          <a:xfrm>
            <a:off x="919000" y="993275"/>
            <a:ext cx="66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É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4567950" y="993275"/>
            <a:ext cx="1437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NÃO </a:t>
            </a: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É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852250" y="2801500"/>
            <a:ext cx="1193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FAZ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4567950" y="2801500"/>
            <a:ext cx="2087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NÃO FAZ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1340450" y="1388275"/>
            <a:ext cx="27279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Um jogo </a:t>
            </a: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matemático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Rico em história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Intuitivo 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Um jogo com finais alternativos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5075650" y="1655700"/>
            <a:ext cx="255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Um site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Um app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1340450" y="3234900"/>
            <a:ext cx="3227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Múltiplas</a:t>
            </a: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alternativas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Pontuação</a:t>
            </a: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baseada na resposta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Alterações na </a:t>
            </a: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história</a:t>
            </a: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baseado nos pontos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939925" y="3447100"/>
            <a:ext cx="3799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Controle livre de personagem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Salvar progresso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/>
          <p:nvPr/>
        </p:nvSpPr>
        <p:spPr>
          <a:xfrm rot="5400000">
            <a:off x="548475" y="-548250"/>
            <a:ext cx="815400" cy="191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Objetivos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1533550" y="1384275"/>
            <a:ext cx="6100200" cy="29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"/>
              <a:buChar char="●"/>
            </a:pPr>
            <a:r>
              <a:rPr lang="pt-BR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Ensinar matemática de maneira divertida.</a:t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"/>
              <a:buChar char="●"/>
            </a:pPr>
            <a:r>
              <a:rPr lang="pt-BR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Promover uma competição </a:t>
            </a:r>
            <a:r>
              <a:rPr lang="pt-BR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saudável</a:t>
            </a:r>
            <a:r>
              <a:rPr lang="pt-BR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entre os alunos</a:t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"/>
              <a:buChar char="●"/>
            </a:pPr>
            <a:r>
              <a:rPr lang="pt-BR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Estimular o </a:t>
            </a:r>
            <a:r>
              <a:rPr lang="pt-BR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raciocínio</a:t>
            </a:r>
            <a:r>
              <a:rPr lang="pt-BR" sz="1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lógico</a:t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/>
          <p:nvPr/>
        </p:nvSpPr>
        <p:spPr>
          <a:xfrm rot="5400000">
            <a:off x="503950" y="-503850"/>
            <a:ext cx="815400" cy="1823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Personas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98" name="Google Shape;98;p17"/>
          <p:cNvCxnSpPr/>
          <p:nvPr/>
        </p:nvCxnSpPr>
        <p:spPr>
          <a:xfrm flipH="1">
            <a:off x="4567950" y="933975"/>
            <a:ext cx="8100" cy="3794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7"/>
          <p:cNvCxnSpPr/>
          <p:nvPr/>
        </p:nvCxnSpPr>
        <p:spPr>
          <a:xfrm>
            <a:off x="919000" y="2801500"/>
            <a:ext cx="6951900" cy="29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7"/>
          <p:cNvSpPr txBox="1"/>
          <p:nvPr/>
        </p:nvSpPr>
        <p:spPr>
          <a:xfrm>
            <a:off x="852250" y="815400"/>
            <a:ext cx="2193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NOME: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4567950" y="993275"/>
            <a:ext cx="1437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PERFIL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852250" y="2801500"/>
            <a:ext cx="341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COMPORTAMENTO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4567950" y="2801500"/>
            <a:ext cx="2932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NECESSIDADES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022150" y="892350"/>
            <a:ext cx="285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Elaine </a:t>
            </a: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Alcantara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4953500" y="1483275"/>
            <a:ext cx="31077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17 anos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Estudante finalizando o ensino médio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Solteira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Mora em </a:t>
            </a: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Marília/SP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1153550" y="3409900"/>
            <a:ext cx="3416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Gosta de estudar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Tem muitos amigos 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Adora jogos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4953500" y="3409900"/>
            <a:ext cx="41391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Obter conhecimento durante seu tempo de descanso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Conseguir temas para conversar com seus amigos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7335" y="1254975"/>
            <a:ext cx="1546525" cy="154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/>
          <p:nvPr/>
        </p:nvSpPr>
        <p:spPr>
          <a:xfrm rot="5400000">
            <a:off x="503950" y="-503850"/>
            <a:ext cx="815400" cy="1823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Personas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16" name="Google Shape;116;p18"/>
          <p:cNvCxnSpPr/>
          <p:nvPr/>
        </p:nvCxnSpPr>
        <p:spPr>
          <a:xfrm flipH="1">
            <a:off x="4567950" y="933975"/>
            <a:ext cx="8100" cy="3794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8"/>
          <p:cNvCxnSpPr/>
          <p:nvPr/>
        </p:nvCxnSpPr>
        <p:spPr>
          <a:xfrm>
            <a:off x="919000" y="2801500"/>
            <a:ext cx="6951900" cy="29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18"/>
          <p:cNvSpPr txBox="1"/>
          <p:nvPr/>
        </p:nvSpPr>
        <p:spPr>
          <a:xfrm>
            <a:off x="919000" y="815400"/>
            <a:ext cx="2193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NOME: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4567950" y="993275"/>
            <a:ext cx="1437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PERFIL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852250" y="2801500"/>
            <a:ext cx="341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COMPORTAMENTO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4567950" y="2801500"/>
            <a:ext cx="2932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NECESSIDADES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2103500" y="892350"/>
            <a:ext cx="285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Juliano Ferreira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4953500" y="1483275"/>
            <a:ext cx="31077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15 anos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Estudante do ensino</a:t>
            </a: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médio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Solteiro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Mora em Marília/SP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/>
        </p:nvSpPr>
        <p:spPr>
          <a:xfrm>
            <a:off x="1153550" y="3409900"/>
            <a:ext cx="3416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Gosta de jogar 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Não tem muitos amigos 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Não é bom em matemática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4764375" y="3386875"/>
            <a:ext cx="3854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Não ficar entediado facilmente com o jogo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Receber estímulos do jogo para se sentir motivado a jogar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Encorajamento para estudar em momentos livres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3200" y="1169800"/>
            <a:ext cx="1631700" cy="163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/>
          <p:nvPr/>
        </p:nvSpPr>
        <p:spPr>
          <a:xfrm rot="5400000">
            <a:off x="503950" y="-503850"/>
            <a:ext cx="815400" cy="1823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9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Personas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34" name="Google Shape;134;p19"/>
          <p:cNvCxnSpPr/>
          <p:nvPr/>
        </p:nvCxnSpPr>
        <p:spPr>
          <a:xfrm flipH="1">
            <a:off x="4567950" y="933975"/>
            <a:ext cx="8100" cy="3794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9"/>
          <p:cNvCxnSpPr/>
          <p:nvPr/>
        </p:nvCxnSpPr>
        <p:spPr>
          <a:xfrm>
            <a:off x="919000" y="2801500"/>
            <a:ext cx="6951900" cy="29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9"/>
          <p:cNvSpPr txBox="1"/>
          <p:nvPr/>
        </p:nvSpPr>
        <p:spPr>
          <a:xfrm>
            <a:off x="852250" y="815400"/>
            <a:ext cx="2193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NOME: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4567950" y="993275"/>
            <a:ext cx="1437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PERFIL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852250" y="2801500"/>
            <a:ext cx="341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COMPORTAMENTO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4567950" y="2801500"/>
            <a:ext cx="2932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NECESSIDADES</a:t>
            </a:r>
            <a:endParaRPr sz="2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2103500" y="861800"/>
            <a:ext cx="285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Gabriel Silva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4953500" y="1483275"/>
            <a:ext cx="35151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12 anos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Estudante do ensino fundamental 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Solteiro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Mora em Marília/SP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9"/>
          <p:cNvSpPr txBox="1"/>
          <p:nvPr/>
        </p:nvSpPr>
        <p:spPr>
          <a:xfrm>
            <a:off x="1153550" y="3409900"/>
            <a:ext cx="3416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Déficit de atenção</a:t>
            </a: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Tem pouco amigos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Sempre busca formas diferentes de se entreter 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4764375" y="3412150"/>
            <a:ext cx="4208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Se entreter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Conseguir estudar de forma alternativa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exend"/>
              <a:buChar char="●"/>
            </a:pPr>
            <a:r>
              <a:rPr lang="pt-BR" sz="16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Compreender lógica por trás das operações</a:t>
            </a:r>
            <a:endParaRPr sz="16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3197" y="1169797"/>
            <a:ext cx="1631700" cy="163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-912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/>
          <p:nvPr/>
        </p:nvSpPr>
        <p:spPr>
          <a:xfrm rot="5400000">
            <a:off x="1221000" y="-1220700"/>
            <a:ext cx="815400" cy="325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Personas x Objetivos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2" name="Google Shape;152;p20"/>
          <p:cNvSpPr txBox="1"/>
          <p:nvPr/>
        </p:nvSpPr>
        <p:spPr>
          <a:xfrm>
            <a:off x="0" y="4157325"/>
            <a:ext cx="119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PERSONAS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7749175" y="1248550"/>
            <a:ext cx="132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OBJETIVOS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0000" y="1068575"/>
            <a:ext cx="6548125" cy="355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/>
        </p:nvSpPr>
        <p:spPr>
          <a:xfrm>
            <a:off x="-30900" y="1415400"/>
            <a:ext cx="132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Gabriel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0" y="2704450"/>
            <a:ext cx="119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Elaine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7" name="Google Shape;157;p20"/>
          <p:cNvSpPr txBox="1"/>
          <p:nvPr/>
        </p:nvSpPr>
        <p:spPr>
          <a:xfrm>
            <a:off x="300" y="3664900"/>
            <a:ext cx="129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Juliano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3437425" y="607050"/>
            <a:ext cx="19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Ensinar matemática de maneira divertida.</a:t>
            </a:r>
            <a:endParaRPr sz="800"/>
          </a:p>
        </p:txBody>
      </p:sp>
      <p:sp>
        <p:nvSpPr>
          <p:cNvPr id="159" name="Google Shape;159;p20"/>
          <p:cNvSpPr txBox="1"/>
          <p:nvPr/>
        </p:nvSpPr>
        <p:spPr>
          <a:xfrm>
            <a:off x="5421625" y="549300"/>
            <a:ext cx="2212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Estimular o raciocínio lógico</a:t>
            </a:r>
            <a:endParaRPr sz="800"/>
          </a:p>
        </p:txBody>
      </p:sp>
      <p:sp>
        <p:nvSpPr>
          <p:cNvPr id="160" name="Google Shape;160;p20"/>
          <p:cNvSpPr txBox="1"/>
          <p:nvPr/>
        </p:nvSpPr>
        <p:spPr>
          <a:xfrm>
            <a:off x="974925" y="720163"/>
            <a:ext cx="2727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Promover uma competição saudável entre os alunos</a:t>
            </a:r>
            <a:endParaRPr sz="800"/>
          </a:p>
        </p:txBody>
      </p:sp>
      <p:sp>
        <p:nvSpPr>
          <p:cNvPr id="161" name="Google Shape;161;p20"/>
          <p:cNvSpPr txBox="1"/>
          <p:nvPr/>
        </p:nvSpPr>
        <p:spPr>
          <a:xfrm>
            <a:off x="3461978" y="1415425"/>
            <a:ext cx="1984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Char char="●"/>
            </a:pPr>
            <a:r>
              <a:rPr lang="pt-BR" sz="11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criação perguntas matemáticas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162" name="Google Shape;162;p20"/>
          <p:cNvSpPr txBox="1"/>
          <p:nvPr/>
        </p:nvSpPr>
        <p:spPr>
          <a:xfrm>
            <a:off x="3437425" y="3337675"/>
            <a:ext cx="18186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pt-BR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criação </a:t>
            </a:r>
            <a:r>
              <a:rPr lang="pt-BR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ela de introdução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63" name="Google Shape;163;p20"/>
          <p:cNvSpPr txBox="1"/>
          <p:nvPr/>
        </p:nvSpPr>
        <p:spPr>
          <a:xfrm>
            <a:off x="1299000" y="3337675"/>
            <a:ext cx="21294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pt-BR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criação do sistema de múltipla escolha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164" name="Google Shape;164;p20"/>
          <p:cNvSpPr txBox="1"/>
          <p:nvPr/>
        </p:nvSpPr>
        <p:spPr>
          <a:xfrm>
            <a:off x="5349425" y="2414825"/>
            <a:ext cx="1897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criação de fases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5" name="Google Shape;165;p20"/>
          <p:cNvSpPr txBox="1"/>
          <p:nvPr/>
        </p:nvSpPr>
        <p:spPr>
          <a:xfrm>
            <a:off x="3507300" y="2424425"/>
            <a:ext cx="21294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</a:pPr>
            <a:r>
              <a:rPr lang="pt-BR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gerar histórias alternativas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●"/>
            </a:pPr>
            <a:r>
              <a:rPr lang="pt-BR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inserir imagens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6" name="Google Shape;166;p20"/>
          <p:cNvSpPr txBox="1"/>
          <p:nvPr/>
        </p:nvSpPr>
        <p:spPr>
          <a:xfrm>
            <a:off x="5523225" y="1281963"/>
            <a:ext cx="178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criação de roteiro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1493275" y="2419650"/>
            <a:ext cx="21294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criação de imagens</a:t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8" name="Google Shape;168;p20"/>
          <p:cNvSpPr txBox="1"/>
          <p:nvPr/>
        </p:nvSpPr>
        <p:spPr>
          <a:xfrm>
            <a:off x="1631550" y="1465625"/>
            <a:ext cx="17535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●"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criação do sistema de pontos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00" y="0"/>
            <a:ext cx="9144000" cy="514532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1"/>
          <p:cNvSpPr/>
          <p:nvPr/>
        </p:nvSpPr>
        <p:spPr>
          <a:xfrm rot="5400000">
            <a:off x="2897000" y="-2896800"/>
            <a:ext cx="815400" cy="6609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1"/>
          <p:cNvSpPr txBox="1"/>
          <p:nvPr/>
        </p:nvSpPr>
        <p:spPr>
          <a:xfrm>
            <a:off x="148225" y="148225"/>
            <a:ext cx="74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Entendimento de </a:t>
            </a:r>
            <a:r>
              <a:rPr lang="pt-BR" sz="2200">
                <a:latin typeface="Lexend"/>
                <a:ea typeface="Lexend"/>
                <a:cs typeface="Lexend"/>
                <a:sym typeface="Lexend"/>
              </a:rPr>
              <a:t>negócios X Certeza técnica</a:t>
            </a:r>
            <a:endParaRPr sz="22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76" name="Google Shape;17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275" y="337450"/>
            <a:ext cx="73274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1"/>
          <p:cNvSpPr/>
          <p:nvPr/>
        </p:nvSpPr>
        <p:spPr>
          <a:xfrm>
            <a:off x="1316400" y="3569250"/>
            <a:ext cx="1791300" cy="1099200"/>
          </a:xfrm>
          <a:prstGeom prst="rect">
            <a:avLst/>
          </a:prstGeom>
          <a:solidFill>
            <a:srgbClr val="EA606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78" name="Google Shape;178;p21"/>
          <p:cNvSpPr/>
          <p:nvPr/>
        </p:nvSpPr>
        <p:spPr>
          <a:xfrm>
            <a:off x="3408250" y="3569250"/>
            <a:ext cx="1791300" cy="1099200"/>
          </a:xfrm>
          <a:prstGeom prst="rect">
            <a:avLst/>
          </a:prstGeom>
          <a:solidFill>
            <a:srgbClr val="EA606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Gerar h</a:t>
            </a:r>
            <a:r>
              <a:rPr lang="pt-BR"/>
              <a:t>istórias</a:t>
            </a:r>
            <a:r>
              <a:rPr lang="pt-BR"/>
              <a:t> alternativas </a:t>
            </a: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1316400" y="2254700"/>
            <a:ext cx="1791300" cy="1099200"/>
          </a:xfrm>
          <a:prstGeom prst="rect">
            <a:avLst/>
          </a:prstGeom>
          <a:solidFill>
            <a:srgbClr val="EA606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5500100" y="3569250"/>
            <a:ext cx="1791300" cy="1099200"/>
          </a:xfrm>
          <a:prstGeom prst="rect">
            <a:avLst/>
          </a:prstGeom>
          <a:solidFill>
            <a:srgbClr val="EFEF6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/>
          <p:nvPr/>
        </p:nvSpPr>
        <p:spPr>
          <a:xfrm>
            <a:off x="3408250" y="2254700"/>
            <a:ext cx="1791300" cy="1099200"/>
          </a:xfrm>
          <a:prstGeom prst="rect">
            <a:avLst/>
          </a:prstGeom>
          <a:solidFill>
            <a:srgbClr val="EFEF6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/>
          <p:nvPr/>
        </p:nvSpPr>
        <p:spPr>
          <a:xfrm>
            <a:off x="5500100" y="2254700"/>
            <a:ext cx="1791300" cy="1099200"/>
          </a:xfrm>
          <a:prstGeom prst="rect">
            <a:avLst/>
          </a:prstGeom>
          <a:solidFill>
            <a:srgbClr val="76F27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elaborar questões matemáticas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Criação de fases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83" name="Google Shape;183;p21"/>
          <p:cNvSpPr/>
          <p:nvPr/>
        </p:nvSpPr>
        <p:spPr>
          <a:xfrm>
            <a:off x="1316400" y="940138"/>
            <a:ext cx="1791300" cy="1099200"/>
          </a:xfrm>
          <a:prstGeom prst="rect">
            <a:avLst/>
          </a:prstGeom>
          <a:solidFill>
            <a:srgbClr val="EFEF6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Inserir imagens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Tela de introdução </a:t>
            </a:r>
            <a:endParaRPr/>
          </a:p>
        </p:txBody>
      </p:sp>
      <p:sp>
        <p:nvSpPr>
          <p:cNvPr id="184" name="Google Shape;184;p21"/>
          <p:cNvSpPr/>
          <p:nvPr/>
        </p:nvSpPr>
        <p:spPr>
          <a:xfrm>
            <a:off x="3408250" y="985450"/>
            <a:ext cx="1791300" cy="1099200"/>
          </a:xfrm>
          <a:prstGeom prst="rect">
            <a:avLst/>
          </a:prstGeom>
          <a:solidFill>
            <a:srgbClr val="76F27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Programar um sistema de </a:t>
            </a:r>
            <a:r>
              <a:rPr lang="pt-BR"/>
              <a:t>múltipla</a:t>
            </a:r>
            <a:r>
              <a:rPr lang="pt-BR"/>
              <a:t> escolha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1"/>
          <p:cNvSpPr/>
          <p:nvPr/>
        </p:nvSpPr>
        <p:spPr>
          <a:xfrm>
            <a:off x="5500100" y="985450"/>
            <a:ext cx="1791300" cy="1099200"/>
          </a:xfrm>
          <a:prstGeom prst="rect">
            <a:avLst/>
          </a:prstGeom>
          <a:solidFill>
            <a:srgbClr val="76F27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86" name="Google Shape;186;p21"/>
          <p:cNvSpPr txBox="1"/>
          <p:nvPr/>
        </p:nvSpPr>
        <p:spPr>
          <a:xfrm>
            <a:off x="200" y="815400"/>
            <a:ext cx="10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egócio</a:t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7" name="Google Shape;187;p21"/>
          <p:cNvSpPr txBox="1"/>
          <p:nvPr/>
        </p:nvSpPr>
        <p:spPr>
          <a:xfrm>
            <a:off x="1015850" y="4793200"/>
            <a:ext cx="769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        </a:t>
            </a:r>
            <a:r>
              <a:rPr b="1"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 BAIXO                            MÉDIO                           ALTO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8" name="Google Shape;188;p21"/>
          <p:cNvSpPr txBox="1"/>
          <p:nvPr/>
        </p:nvSpPr>
        <p:spPr>
          <a:xfrm>
            <a:off x="7633825" y="4745125"/>
            <a:ext cx="146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Técnico</a:t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9" name="Google Shape;189;p21"/>
          <p:cNvSpPr txBox="1"/>
          <p:nvPr/>
        </p:nvSpPr>
        <p:spPr>
          <a:xfrm>
            <a:off x="148225" y="1227250"/>
            <a:ext cx="108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ENTENDO </a:t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 MUITO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148225" y="2532213"/>
            <a:ext cx="108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ENTENDO</a:t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1" name="Google Shape;191;p21"/>
          <p:cNvSpPr txBox="1"/>
          <p:nvPr/>
        </p:nvSpPr>
        <p:spPr>
          <a:xfrm>
            <a:off x="148225" y="3811050"/>
            <a:ext cx="108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   </a:t>
            </a: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NÃO </a:t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ENTENDO</a:t>
            </a:r>
            <a:endParaRPr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5500100" y="1142500"/>
            <a:ext cx="17913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Revisão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Criação do roteiro</a:t>
            </a:r>
            <a:endParaRPr sz="13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93" name="Google Shape;193;p21"/>
          <p:cNvSpPr txBox="1"/>
          <p:nvPr/>
        </p:nvSpPr>
        <p:spPr>
          <a:xfrm>
            <a:off x="3299625" y="2254700"/>
            <a:ext cx="19932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Programar sistema de pontuação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Criação de tela de introdução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